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5" d="100"/>
          <a:sy n="65" d="100"/>
        </p:scale>
        <p:origin x="726"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9/9/2020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9/9/2020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AAwYHNo31ZQ"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iijhNQyF-g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3: Value</a:t>
            </a:r>
            <a:endParaRPr lang="en-US" dirty="0"/>
          </a:p>
        </p:txBody>
      </p:sp>
      <p:sp>
        <p:nvSpPr>
          <p:cNvPr id="3" name="Subtitle 2"/>
          <p:cNvSpPr>
            <a:spLocks noGrp="1"/>
          </p:cNvSpPr>
          <p:nvPr>
            <p:ph type="subTitle" idx="1"/>
          </p:nvPr>
        </p:nvSpPr>
        <p:spPr>
          <a:xfrm>
            <a:off x="139152" y="3737682"/>
            <a:ext cx="9838132" cy="2124802"/>
          </a:xfrm>
        </p:spPr>
        <p:txBody>
          <a:bodyPr>
            <a:noAutofit/>
          </a:bodyPr>
          <a:lstStyle/>
          <a:p>
            <a:r>
              <a:rPr lang="en-US" sz="2000" dirty="0" smtClean="0"/>
              <a:t>Graded work for this lesson:</a:t>
            </a:r>
          </a:p>
          <a:p>
            <a:r>
              <a:rPr lang="en-US" sz="2000" dirty="0" smtClean="0"/>
              <a:t>-</a:t>
            </a:r>
            <a:r>
              <a:rPr lang="en-US" sz="2000" dirty="0"/>
              <a:t>Value Scale Chart/Activity (Gray and Color</a:t>
            </a:r>
            <a:r>
              <a:rPr lang="en-US" sz="2000" dirty="0" smtClean="0"/>
              <a:t>) </a:t>
            </a:r>
            <a:r>
              <a:rPr lang="en-US" sz="2000" b="1" dirty="0" smtClean="0">
                <a:solidFill>
                  <a:srgbClr val="FF0000"/>
                </a:solidFill>
              </a:rPr>
              <a:t>Submit a picture</a:t>
            </a:r>
            <a:endParaRPr lang="en-US" sz="2000" b="1" dirty="0">
              <a:solidFill>
                <a:srgbClr val="FF0000"/>
              </a:solidFill>
            </a:endParaRPr>
          </a:p>
          <a:p>
            <a:r>
              <a:rPr lang="en-US" sz="2000" dirty="0"/>
              <a:t>-</a:t>
            </a:r>
            <a:r>
              <a:rPr lang="en-US" sz="2000" dirty="0" smtClean="0"/>
              <a:t>Value Drawing using things found in the kitchen  </a:t>
            </a:r>
            <a:r>
              <a:rPr lang="en-US" sz="2000" b="1" dirty="0" smtClean="0">
                <a:solidFill>
                  <a:srgbClr val="FF0000"/>
                </a:solidFill>
              </a:rPr>
              <a:t>Submit a picture</a:t>
            </a:r>
            <a:endParaRPr lang="en-US" sz="2000" b="1" dirty="0">
              <a:solidFill>
                <a:srgbClr val="FF0000"/>
              </a:solidFill>
            </a:endParaRPr>
          </a:p>
          <a:p>
            <a:r>
              <a:rPr lang="en-US" sz="2000" dirty="0"/>
              <a:t>- Value Quiz</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177" y="128581"/>
            <a:ext cx="3215148" cy="3215148"/>
          </a:xfrm>
          <a:prstGeom prst="rect">
            <a:avLst/>
          </a:prstGeom>
        </p:spPr>
      </p:pic>
    </p:spTree>
    <p:extLst>
      <p:ext uri="{BB962C8B-B14F-4D97-AF65-F5344CB8AC3E}">
        <p14:creationId xmlns:p14="http://schemas.microsoft.com/office/powerpoint/2010/main" val="279147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t>
            </a:r>
            <a:endParaRPr lang="en-US" dirty="0"/>
          </a:p>
        </p:txBody>
      </p:sp>
      <p:sp>
        <p:nvSpPr>
          <p:cNvPr id="3" name="Content Placeholder 2"/>
          <p:cNvSpPr>
            <a:spLocks noGrp="1"/>
          </p:cNvSpPr>
          <p:nvPr>
            <p:ph idx="1"/>
          </p:nvPr>
        </p:nvSpPr>
        <p:spPr/>
        <p:txBody>
          <a:bodyPr/>
          <a:lstStyle/>
          <a:p>
            <a:r>
              <a:rPr lang="en-US" b="1" dirty="0">
                <a:solidFill>
                  <a:srgbClr val="222222"/>
                </a:solidFill>
                <a:latin typeface="Roboto"/>
              </a:rPr>
              <a:t>Value</a:t>
            </a:r>
            <a:r>
              <a:rPr lang="en-US" dirty="0">
                <a:solidFill>
                  <a:srgbClr val="222222"/>
                </a:solidFill>
                <a:latin typeface="Roboto"/>
              </a:rPr>
              <a:t> is a basic </a:t>
            </a:r>
            <a:r>
              <a:rPr lang="en-US" b="1" dirty="0">
                <a:solidFill>
                  <a:srgbClr val="222222"/>
                </a:solidFill>
                <a:latin typeface="Roboto"/>
              </a:rPr>
              <a:t>element</a:t>
            </a:r>
            <a:r>
              <a:rPr lang="en-US" dirty="0">
                <a:solidFill>
                  <a:srgbClr val="222222"/>
                </a:solidFill>
                <a:latin typeface="Roboto"/>
              </a:rPr>
              <a:t> of </a:t>
            </a:r>
            <a:r>
              <a:rPr lang="en-US" b="1" dirty="0">
                <a:solidFill>
                  <a:srgbClr val="222222"/>
                </a:solidFill>
                <a:latin typeface="Roboto"/>
              </a:rPr>
              <a:t>art</a:t>
            </a:r>
            <a:r>
              <a:rPr lang="en-US" dirty="0">
                <a:solidFill>
                  <a:srgbClr val="222222"/>
                </a:solidFill>
                <a:latin typeface="Roboto"/>
              </a:rPr>
              <a:t> that refers to the gradual change of lightness or darkness of a color. It is created when a light source shines upon an object creating highlights, form shadows and cast shadows</a:t>
            </a:r>
            <a:r>
              <a:rPr lang="en-US" dirty="0" smtClean="0">
                <a:solidFill>
                  <a:srgbClr val="222222"/>
                </a:solidFill>
                <a:latin typeface="Roboto"/>
              </a:rPr>
              <a:t>.</a:t>
            </a:r>
          </a:p>
          <a:p>
            <a:r>
              <a:rPr lang="en-US" b="1" dirty="0"/>
              <a:t>Tint: </a:t>
            </a:r>
            <a:r>
              <a:rPr lang="en-US" dirty="0"/>
              <a:t>A light value of a </a:t>
            </a:r>
            <a:r>
              <a:rPr lang="en-US" dirty="0" smtClean="0"/>
              <a:t>color; </a:t>
            </a:r>
            <a:r>
              <a:rPr lang="en-US" dirty="0"/>
              <a:t>made by adding white.</a:t>
            </a:r>
          </a:p>
          <a:p>
            <a:r>
              <a:rPr lang="en-US" b="1" dirty="0"/>
              <a:t>Shade: </a:t>
            </a:r>
            <a:r>
              <a:rPr lang="en-US" dirty="0"/>
              <a:t>A dark value of a </a:t>
            </a:r>
            <a:r>
              <a:rPr lang="en-US" dirty="0" smtClean="0"/>
              <a:t>color; </a:t>
            </a:r>
            <a:r>
              <a:rPr lang="en-US" dirty="0"/>
              <a:t>made by adding black.</a:t>
            </a:r>
          </a:p>
          <a:p>
            <a:endParaRPr lang="en-US" dirty="0"/>
          </a:p>
        </p:txBody>
      </p:sp>
      <p:pic>
        <p:nvPicPr>
          <p:cNvPr id="4" name="Picture 3">
            <a:hlinkClick r:id="rId2"/>
          </p:cNvPr>
          <p:cNvPicPr>
            <a:picLocks noChangeAspect="1"/>
          </p:cNvPicPr>
          <p:nvPr/>
        </p:nvPicPr>
        <p:blipFill>
          <a:blip r:embed="rId3"/>
          <a:stretch>
            <a:fillRect/>
          </a:stretch>
        </p:blipFill>
        <p:spPr>
          <a:xfrm>
            <a:off x="8775751" y="4098668"/>
            <a:ext cx="2619375" cy="1743075"/>
          </a:xfrm>
          <a:prstGeom prst="rect">
            <a:avLst/>
          </a:prstGeom>
        </p:spPr>
      </p:pic>
      <p:sp>
        <p:nvSpPr>
          <p:cNvPr id="5" name="AutoShape 2" descr="Weight Loss Success Stor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949320" y="3053043"/>
            <a:ext cx="2272235" cy="883647"/>
          </a:xfrm>
          <a:prstGeom prst="rect">
            <a:avLst/>
          </a:prstGeom>
        </p:spPr>
      </p:pic>
    </p:spTree>
    <p:extLst>
      <p:ext uri="{BB962C8B-B14F-4D97-AF65-F5344CB8AC3E}">
        <p14:creationId xmlns:p14="http://schemas.microsoft.com/office/powerpoint/2010/main" val="2722052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37" y="251455"/>
            <a:ext cx="9603275" cy="1049235"/>
          </a:xfrm>
        </p:spPr>
        <p:txBody>
          <a:bodyPr/>
          <a:lstStyle/>
          <a:p>
            <a:r>
              <a:rPr lang="en-US" dirty="0" smtClean="0"/>
              <a:t>Gray and Color value</a:t>
            </a:r>
            <a:endParaRPr lang="en-US" dirty="0"/>
          </a:p>
        </p:txBody>
      </p:sp>
      <p:pic>
        <p:nvPicPr>
          <p:cNvPr id="4" name="Content Placeholder 3"/>
          <p:cNvPicPr>
            <a:picLocks noGrp="1" noChangeAspect="1"/>
          </p:cNvPicPr>
          <p:nvPr>
            <p:ph idx="1"/>
          </p:nvPr>
        </p:nvPicPr>
        <p:blipFill>
          <a:blip r:embed="rId2"/>
          <a:stretch>
            <a:fillRect/>
          </a:stretch>
        </p:blipFill>
        <p:spPr>
          <a:xfrm>
            <a:off x="759077" y="887734"/>
            <a:ext cx="4395484" cy="5678792"/>
          </a:xfrm>
          <a:prstGeom prst="rect">
            <a:avLst/>
          </a:prstGeom>
        </p:spPr>
      </p:pic>
      <p:pic>
        <p:nvPicPr>
          <p:cNvPr id="5" name="Picture 4"/>
          <p:cNvPicPr>
            <a:picLocks noChangeAspect="1"/>
          </p:cNvPicPr>
          <p:nvPr/>
        </p:nvPicPr>
        <p:blipFill>
          <a:blip r:embed="rId3"/>
          <a:stretch>
            <a:fillRect/>
          </a:stretch>
        </p:blipFill>
        <p:spPr>
          <a:xfrm>
            <a:off x="6497038" y="887734"/>
            <a:ext cx="4372524" cy="5646075"/>
          </a:xfrm>
          <a:prstGeom prst="rect">
            <a:avLst/>
          </a:prstGeom>
        </p:spPr>
      </p:pic>
    </p:spTree>
    <p:extLst>
      <p:ext uri="{BB962C8B-B14F-4D97-AF65-F5344CB8AC3E}">
        <p14:creationId xmlns:p14="http://schemas.microsoft.com/office/powerpoint/2010/main" val="116015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5" y="225347"/>
            <a:ext cx="11474245" cy="1049235"/>
          </a:xfrm>
        </p:spPr>
        <p:txBody>
          <a:bodyPr>
            <a:normAutofit/>
          </a:bodyPr>
          <a:lstStyle/>
          <a:p>
            <a:r>
              <a:rPr lang="en-US" dirty="0" smtClean="0"/>
              <a:t>Gray </a:t>
            </a:r>
            <a:r>
              <a:rPr lang="en-US" dirty="0" smtClean="0"/>
              <a:t>and Colored Value Scale Activity (Graded)</a:t>
            </a:r>
            <a:endParaRPr lang="en-US" dirty="0"/>
          </a:p>
        </p:txBody>
      </p:sp>
      <p:pic>
        <p:nvPicPr>
          <p:cNvPr id="8" name="Content Placeholder 7"/>
          <p:cNvPicPr>
            <a:picLocks noGrp="1" noChangeAspect="1"/>
          </p:cNvPicPr>
          <p:nvPr>
            <p:ph idx="1"/>
          </p:nvPr>
        </p:nvPicPr>
        <p:blipFill>
          <a:blip r:embed="rId2"/>
          <a:stretch>
            <a:fillRect/>
          </a:stretch>
        </p:blipFill>
        <p:spPr>
          <a:xfrm>
            <a:off x="1072945" y="685959"/>
            <a:ext cx="4693673" cy="5892059"/>
          </a:xfrm>
          <a:prstGeom prst="rect">
            <a:avLst/>
          </a:prstGeom>
        </p:spPr>
      </p:pic>
      <p:sp>
        <p:nvSpPr>
          <p:cNvPr id="4" name="TextBox 3"/>
          <p:cNvSpPr txBox="1"/>
          <p:nvPr/>
        </p:nvSpPr>
        <p:spPr>
          <a:xfrm>
            <a:off x="5862484" y="1188435"/>
            <a:ext cx="6329516" cy="3570208"/>
          </a:xfrm>
          <a:prstGeom prst="rect">
            <a:avLst/>
          </a:prstGeom>
          <a:noFill/>
        </p:spPr>
        <p:txBody>
          <a:bodyPr wrap="square" rtlCol="0">
            <a:spAutoFit/>
          </a:bodyPr>
          <a:lstStyle/>
          <a:p>
            <a:r>
              <a:rPr lang="en-US" sz="2800" b="1" dirty="0" smtClean="0">
                <a:solidFill>
                  <a:srgbClr val="FF0000"/>
                </a:solidFill>
              </a:rPr>
              <a:t>Practice</a:t>
            </a:r>
            <a:r>
              <a:rPr lang="en-US" sz="2800" dirty="0" smtClean="0">
                <a:solidFill>
                  <a:srgbClr val="FF0000"/>
                </a:solidFill>
              </a:rPr>
              <a:t>! </a:t>
            </a:r>
          </a:p>
          <a:p>
            <a:endParaRPr lang="en-US" dirty="0"/>
          </a:p>
          <a:p>
            <a:r>
              <a:rPr lang="en-US" sz="2000" dirty="0" smtClean="0"/>
              <a:t>Using this Value Scales page on the right you will create a Pencil and 3 colored pencil value scales.  Draw the Pencils like shown in the same order.  Follow the instructions with how much pressure you apply to the pencil.  For the colored pencil drawings you need to use 1. Red. 2. Blue. 3. Yellow.</a:t>
            </a:r>
          </a:p>
          <a:p>
            <a:endParaRPr lang="en-US" sz="2000" dirty="0"/>
          </a:p>
          <a:p>
            <a:r>
              <a:rPr lang="en-US" sz="2000" dirty="0" smtClean="0"/>
              <a:t>Upload in to the Google Classroom assignment when you have completed the work.</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618" y="4475828"/>
            <a:ext cx="2382172" cy="2382172"/>
          </a:xfrm>
          <a:prstGeom prst="rect">
            <a:avLst/>
          </a:prstGeom>
        </p:spPr>
      </p:pic>
    </p:spTree>
    <p:extLst>
      <p:ext uri="{BB962C8B-B14F-4D97-AF65-F5344CB8AC3E}">
        <p14:creationId xmlns:p14="http://schemas.microsoft.com/office/powerpoint/2010/main" val="3970806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095" y="214584"/>
            <a:ext cx="9603275" cy="1049235"/>
          </a:xfrm>
        </p:spPr>
        <p:txBody>
          <a:bodyPr/>
          <a:lstStyle/>
          <a:p>
            <a:r>
              <a:rPr lang="en-US" dirty="0" smtClean="0"/>
              <a:t>5 Steps of a Blended Form. </a:t>
            </a:r>
            <a:endParaRPr lang="en-US" dirty="0"/>
          </a:p>
        </p:txBody>
      </p:sp>
      <p:pic>
        <p:nvPicPr>
          <p:cNvPr id="3" name="Picture 2"/>
          <p:cNvPicPr>
            <a:picLocks noChangeAspect="1"/>
          </p:cNvPicPr>
          <p:nvPr/>
        </p:nvPicPr>
        <p:blipFill>
          <a:blip r:embed="rId2"/>
          <a:stretch>
            <a:fillRect/>
          </a:stretch>
        </p:blipFill>
        <p:spPr>
          <a:xfrm>
            <a:off x="272143" y="2001238"/>
            <a:ext cx="6654681" cy="3743258"/>
          </a:xfrm>
          <a:prstGeom prst="rect">
            <a:avLst/>
          </a:prstGeom>
        </p:spPr>
      </p:pic>
      <p:sp>
        <p:nvSpPr>
          <p:cNvPr id="6" name="Content Placeholder 5"/>
          <p:cNvSpPr>
            <a:spLocks noGrp="1"/>
          </p:cNvSpPr>
          <p:nvPr>
            <p:ph idx="1"/>
          </p:nvPr>
        </p:nvSpPr>
        <p:spPr>
          <a:xfrm>
            <a:off x="7555620" y="251198"/>
            <a:ext cx="4147225" cy="1157273"/>
          </a:xfrm>
        </p:spPr>
        <p:txBody>
          <a:bodyPr>
            <a:noAutofit/>
          </a:bodyPr>
          <a:lstStyle/>
          <a:p>
            <a:r>
              <a:rPr lang="en-US" sz="2800" dirty="0"/>
              <a:t>Practice this on your own with </a:t>
            </a:r>
            <a:r>
              <a:rPr lang="en-US" sz="2800" dirty="0" smtClean="0"/>
              <a:t>these 6 forms.</a:t>
            </a:r>
            <a:endParaRPr lang="en-US" sz="2800" dirty="0"/>
          </a:p>
        </p:txBody>
      </p:sp>
      <p:pic>
        <p:nvPicPr>
          <p:cNvPr id="7" name="Picture 6"/>
          <p:cNvPicPr>
            <a:picLocks noChangeAspect="1"/>
          </p:cNvPicPr>
          <p:nvPr/>
        </p:nvPicPr>
        <p:blipFill>
          <a:blip r:embed="rId3"/>
          <a:stretch>
            <a:fillRect/>
          </a:stretch>
        </p:blipFill>
        <p:spPr>
          <a:xfrm>
            <a:off x="7149946" y="2057400"/>
            <a:ext cx="5042054" cy="3355258"/>
          </a:xfrm>
          <a:prstGeom prst="rect">
            <a:avLst/>
          </a:prstGeom>
        </p:spPr>
      </p:pic>
    </p:spTree>
    <p:extLst>
      <p:ext uri="{BB962C8B-B14F-4D97-AF65-F5344CB8AC3E}">
        <p14:creationId xmlns:p14="http://schemas.microsoft.com/office/powerpoint/2010/main" val="3006053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4" y="738151"/>
            <a:ext cx="3805083" cy="3487262"/>
          </a:xfrm>
        </p:spPr>
        <p:txBody>
          <a:bodyPr>
            <a:normAutofit fontScale="90000"/>
          </a:bodyPr>
          <a:lstStyle/>
          <a:p>
            <a:r>
              <a:rPr lang="en-US" dirty="0" smtClean="0"/>
              <a:t>5 methods of shading:</a:t>
            </a:r>
            <a:br>
              <a:rPr lang="en-US" dirty="0" smtClean="0"/>
            </a:br>
            <a:r>
              <a:rPr lang="en-US" dirty="0"/>
              <a:t/>
            </a:r>
            <a:br>
              <a:rPr lang="en-US" dirty="0"/>
            </a:br>
            <a:r>
              <a:rPr lang="en-US" dirty="0" smtClean="0"/>
              <a:t>-Hatch</a:t>
            </a:r>
            <a:br>
              <a:rPr lang="en-US" dirty="0" smtClean="0"/>
            </a:br>
            <a:r>
              <a:rPr lang="en-US" dirty="0" smtClean="0"/>
              <a:t>-Cross hatching</a:t>
            </a:r>
            <a:br>
              <a:rPr lang="en-US" dirty="0" smtClean="0"/>
            </a:br>
            <a:r>
              <a:rPr lang="en-US" dirty="0" smtClean="0"/>
              <a:t>-stipple</a:t>
            </a:r>
            <a:br>
              <a:rPr lang="en-US" dirty="0" smtClean="0"/>
            </a:br>
            <a:r>
              <a:rPr lang="en-US" dirty="0" smtClean="0"/>
              <a:t>-marks (stumping)</a:t>
            </a:r>
            <a:br>
              <a:rPr lang="en-US" dirty="0" smtClean="0"/>
            </a:br>
            <a:r>
              <a:rPr lang="en-US" dirty="0" smtClean="0"/>
              <a:t>-Blending</a:t>
            </a:r>
            <a:endParaRPr lang="en-US" dirty="0"/>
          </a:p>
        </p:txBody>
      </p:sp>
      <p:pic>
        <p:nvPicPr>
          <p:cNvPr id="4" name="Content Placeholder 3"/>
          <p:cNvPicPr>
            <a:picLocks noGrp="1" noChangeAspect="1"/>
          </p:cNvPicPr>
          <p:nvPr>
            <p:ph idx="1"/>
          </p:nvPr>
        </p:nvPicPr>
        <p:blipFill rotWithShape="1">
          <a:blip r:embed="rId2"/>
          <a:srcRect r="-166" b="36524"/>
          <a:stretch/>
        </p:blipFill>
        <p:spPr>
          <a:xfrm>
            <a:off x="3967316" y="234846"/>
            <a:ext cx="7720781" cy="6318756"/>
          </a:xfrm>
          <a:prstGeom prst="rect">
            <a:avLst/>
          </a:prstGeom>
        </p:spPr>
      </p:pic>
      <p:pic>
        <p:nvPicPr>
          <p:cNvPr id="5" name="Picture 4">
            <a:hlinkClick r:id="rId3"/>
          </p:cNvPr>
          <p:cNvPicPr>
            <a:picLocks noChangeAspect="1"/>
          </p:cNvPicPr>
          <p:nvPr/>
        </p:nvPicPr>
        <p:blipFill>
          <a:blip r:embed="rId4"/>
          <a:stretch>
            <a:fillRect/>
          </a:stretch>
        </p:blipFill>
        <p:spPr>
          <a:xfrm>
            <a:off x="545375" y="4338944"/>
            <a:ext cx="3070437" cy="1361307"/>
          </a:xfrm>
          <a:prstGeom prst="rect">
            <a:avLst/>
          </a:prstGeom>
        </p:spPr>
      </p:pic>
    </p:spTree>
    <p:extLst>
      <p:ext uri="{BB962C8B-B14F-4D97-AF65-F5344CB8AC3E}">
        <p14:creationId xmlns:p14="http://schemas.microsoft.com/office/powerpoint/2010/main" val="3072421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these 4 methods of shading</a:t>
            </a:r>
            <a:endParaRPr lang="en-US" dirty="0"/>
          </a:p>
        </p:txBody>
      </p:sp>
      <p:pic>
        <p:nvPicPr>
          <p:cNvPr id="6" name="Content Placeholder 5"/>
          <p:cNvPicPr>
            <a:picLocks noGrp="1" noChangeAspect="1"/>
          </p:cNvPicPr>
          <p:nvPr>
            <p:ph idx="1"/>
          </p:nvPr>
        </p:nvPicPr>
        <p:blipFill>
          <a:blip r:embed="rId2"/>
          <a:stretch>
            <a:fillRect/>
          </a:stretch>
        </p:blipFill>
        <p:spPr>
          <a:xfrm>
            <a:off x="563244" y="1467468"/>
            <a:ext cx="11169098" cy="40631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667" y="66061"/>
            <a:ext cx="2352675" cy="2352675"/>
          </a:xfrm>
          <a:prstGeom prst="rect">
            <a:avLst/>
          </a:prstGeom>
        </p:spPr>
      </p:pic>
    </p:spTree>
    <p:extLst>
      <p:ext uri="{BB962C8B-B14F-4D97-AF65-F5344CB8AC3E}">
        <p14:creationId xmlns:p14="http://schemas.microsoft.com/office/powerpoint/2010/main" val="2407506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726" y="753670"/>
            <a:ext cx="9603275" cy="1049235"/>
          </a:xfrm>
        </p:spPr>
        <p:txBody>
          <a:bodyPr/>
          <a:lstStyle/>
          <a:p>
            <a:r>
              <a:rPr lang="en-US" dirty="0" smtClean="0"/>
              <a:t>Value drawing of things found in the kitchen</a:t>
            </a:r>
            <a:endParaRPr lang="en-US" dirty="0"/>
          </a:p>
        </p:txBody>
      </p:sp>
      <p:sp>
        <p:nvSpPr>
          <p:cNvPr id="3" name="Content Placeholder 2"/>
          <p:cNvSpPr>
            <a:spLocks noGrp="1"/>
          </p:cNvSpPr>
          <p:nvPr>
            <p:ph idx="1"/>
          </p:nvPr>
        </p:nvSpPr>
        <p:spPr/>
        <p:txBody>
          <a:bodyPr/>
          <a:lstStyle/>
          <a:p>
            <a:r>
              <a:rPr lang="en-US" dirty="0" smtClean="0"/>
              <a:t>Using the shading techniques you have learned, find 3 things in your kitchen you want to try to draw and shade.  (fork, spoon, cup, plate, bowl, pitcher, vase, appliance, </a:t>
            </a:r>
            <a:r>
              <a:rPr lang="en-US" dirty="0" err="1" smtClean="0"/>
              <a:t>etc</a:t>
            </a:r>
            <a:r>
              <a:rPr lang="en-US" dirty="0" smtClean="0"/>
              <a:t>)</a:t>
            </a:r>
          </a:p>
          <a:p>
            <a:r>
              <a:rPr lang="en-US" dirty="0" smtClean="0"/>
              <a:t>Draw each one on its own separate piece of paper.</a:t>
            </a:r>
          </a:p>
          <a:p>
            <a:r>
              <a:rPr lang="en-US" dirty="0" smtClean="0"/>
              <a:t>You will submit each drawing into Google Classroom.  There will be a place to upload each image separately.  MAKE SURE YOU DO ALL THREE!!</a:t>
            </a:r>
          </a:p>
          <a:p>
            <a:pPr marL="0" indent="0">
              <a:buNone/>
            </a:pPr>
            <a:endParaRPr lang="en-US" dirty="0"/>
          </a:p>
        </p:txBody>
      </p:sp>
      <p:pic>
        <p:nvPicPr>
          <p:cNvPr id="4" name="Picture 3"/>
          <p:cNvPicPr>
            <a:picLocks noChangeAspect="1"/>
          </p:cNvPicPr>
          <p:nvPr/>
        </p:nvPicPr>
        <p:blipFill>
          <a:blip r:embed="rId2"/>
          <a:stretch>
            <a:fillRect/>
          </a:stretch>
        </p:blipFill>
        <p:spPr>
          <a:xfrm>
            <a:off x="552757" y="4456695"/>
            <a:ext cx="2266950" cy="2019300"/>
          </a:xfrm>
          <a:prstGeom prst="rect">
            <a:avLst/>
          </a:prstGeom>
        </p:spPr>
      </p:pic>
      <p:pic>
        <p:nvPicPr>
          <p:cNvPr id="5" name="Picture 4"/>
          <p:cNvPicPr>
            <a:picLocks noChangeAspect="1"/>
          </p:cNvPicPr>
          <p:nvPr/>
        </p:nvPicPr>
        <p:blipFill>
          <a:blip r:embed="rId3"/>
          <a:stretch>
            <a:fillRect/>
          </a:stretch>
        </p:blipFill>
        <p:spPr>
          <a:xfrm>
            <a:off x="3207987" y="4544571"/>
            <a:ext cx="3277419" cy="1843548"/>
          </a:xfrm>
          <a:prstGeom prst="rect">
            <a:avLst/>
          </a:prstGeom>
        </p:spPr>
      </p:pic>
      <p:pic>
        <p:nvPicPr>
          <p:cNvPr id="6" name="Picture 5"/>
          <p:cNvPicPr>
            <a:picLocks noChangeAspect="1"/>
          </p:cNvPicPr>
          <p:nvPr/>
        </p:nvPicPr>
        <p:blipFill>
          <a:blip r:embed="rId4"/>
          <a:stretch>
            <a:fillRect/>
          </a:stretch>
        </p:blipFill>
        <p:spPr>
          <a:xfrm>
            <a:off x="6798700" y="4204282"/>
            <a:ext cx="1809750" cy="2524125"/>
          </a:xfrm>
          <a:prstGeom prst="rect">
            <a:avLst/>
          </a:prstGeom>
        </p:spPr>
      </p:pic>
      <p:pic>
        <p:nvPicPr>
          <p:cNvPr id="7" name="Picture 6"/>
          <p:cNvPicPr>
            <a:picLocks noChangeAspect="1"/>
          </p:cNvPicPr>
          <p:nvPr/>
        </p:nvPicPr>
        <p:blipFill>
          <a:blip r:embed="rId5"/>
          <a:stretch>
            <a:fillRect/>
          </a:stretch>
        </p:blipFill>
        <p:spPr>
          <a:xfrm>
            <a:off x="9119265" y="4544571"/>
            <a:ext cx="2581275" cy="17716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19" y="0"/>
            <a:ext cx="2210107" cy="2210107"/>
          </a:xfrm>
          <a:prstGeom prst="rect">
            <a:avLst/>
          </a:prstGeom>
        </p:spPr>
      </p:pic>
    </p:spTree>
    <p:extLst>
      <p:ext uri="{BB962C8B-B14F-4D97-AF65-F5344CB8AC3E}">
        <p14:creationId xmlns:p14="http://schemas.microsoft.com/office/powerpoint/2010/main" val="1029341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a:t>
            </a:r>
            <a:endParaRPr lang="en-US" dirty="0"/>
          </a:p>
        </p:txBody>
      </p:sp>
      <p:sp>
        <p:nvSpPr>
          <p:cNvPr id="3" name="Content Placeholder 2"/>
          <p:cNvSpPr>
            <a:spLocks noGrp="1"/>
          </p:cNvSpPr>
          <p:nvPr>
            <p:ph idx="1"/>
          </p:nvPr>
        </p:nvSpPr>
        <p:spPr/>
        <p:txBody>
          <a:bodyPr/>
          <a:lstStyle/>
          <a:p>
            <a:r>
              <a:rPr lang="en-US" dirty="0" smtClean="0"/>
              <a:t>Value QUIZ!!!!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086" y="2015732"/>
            <a:ext cx="3790950" cy="3790950"/>
          </a:xfrm>
          <a:prstGeom prst="rect">
            <a:avLst/>
          </a:prstGeom>
        </p:spPr>
      </p:pic>
    </p:spTree>
    <p:extLst>
      <p:ext uri="{BB962C8B-B14F-4D97-AF65-F5344CB8AC3E}">
        <p14:creationId xmlns:p14="http://schemas.microsoft.com/office/powerpoint/2010/main" val="611617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22439</TotalTime>
  <Words>346</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Gill Sans MT</vt:lpstr>
      <vt:lpstr>Roboto</vt:lpstr>
      <vt:lpstr>Gallery</vt:lpstr>
      <vt:lpstr>Week 3: Value</vt:lpstr>
      <vt:lpstr>VALUE</vt:lpstr>
      <vt:lpstr>Gray and Color value</vt:lpstr>
      <vt:lpstr>Gray and Colored Value Scale Activity (Graded)</vt:lpstr>
      <vt:lpstr>5 Steps of a Blended Form. </vt:lpstr>
      <vt:lpstr>5 methods of shading:  -Hatch -Cross hatching -stipple -marks (stumping) -Blending</vt:lpstr>
      <vt:lpstr>Practice these 4 methods of shading</vt:lpstr>
      <vt:lpstr>Value drawing of things found in the kitchen</vt:lpstr>
      <vt:lpstr>Friday </vt:lpstr>
    </vt:vector>
  </TitlesOfParts>
  <Company>JMCSS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Value</dc:title>
  <dc:creator>Allison M. Creasy</dc:creator>
  <cp:lastModifiedBy>Allison M. Creasy</cp:lastModifiedBy>
  <cp:revision>20</cp:revision>
  <dcterms:created xsi:type="dcterms:W3CDTF">2020-08-14T15:47:38Z</dcterms:created>
  <dcterms:modified xsi:type="dcterms:W3CDTF">2020-09-09T15:58:03Z</dcterms:modified>
</cp:coreProperties>
</file>